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8" r:id="rId5"/>
    <p:sldId id="259" r:id="rId6"/>
    <p:sldId id="267" r:id="rId7"/>
    <p:sldId id="268" r:id="rId8"/>
    <p:sldId id="261" r:id="rId9"/>
    <p:sldId id="282" r:id="rId10"/>
    <p:sldId id="273" r:id="rId11"/>
    <p:sldId id="263" r:id="rId12"/>
    <p:sldId id="262" r:id="rId13"/>
    <p:sldId id="264" r:id="rId14"/>
    <p:sldId id="275" r:id="rId15"/>
    <p:sldId id="269" r:id="rId16"/>
    <p:sldId id="270" r:id="rId17"/>
    <p:sldId id="272" r:id="rId18"/>
    <p:sldId id="277" r:id="rId19"/>
    <p:sldId id="279" r:id="rId20"/>
    <p:sldId id="266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909B0-CBEF-4BEA-839B-8406E02E0048}" type="doc">
      <dgm:prSet loTypeId="urn:microsoft.com/office/officeart/2005/8/layout/default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7499595-B120-4A13-B0A3-FF90610962D6}">
      <dgm:prSet/>
      <dgm:spPr/>
      <dgm:t>
        <a:bodyPr/>
        <a:lstStyle/>
        <a:p>
          <a:r>
            <a:rPr lang="fr-FR" dirty="0"/>
            <a:t>Organisation des réunions institutionnelles : mise en place des liaisons, projets pédagogiques</a:t>
          </a:r>
          <a:endParaRPr lang="en-US" dirty="0"/>
        </a:p>
      </dgm:t>
    </dgm:pt>
    <dgm:pt modelId="{76501E84-D650-48E0-BC21-219B173696C4}" type="parTrans" cxnId="{9B55ABBA-DA30-4826-AA07-2AD59E061FE6}">
      <dgm:prSet/>
      <dgm:spPr/>
      <dgm:t>
        <a:bodyPr/>
        <a:lstStyle/>
        <a:p>
          <a:endParaRPr lang="en-US"/>
        </a:p>
      </dgm:t>
    </dgm:pt>
    <dgm:pt modelId="{6C23B4DF-13CA-49BB-B6E7-7F2A1A01B06F}" type="sibTrans" cxnId="{9B55ABBA-DA30-4826-AA07-2AD59E061FE6}">
      <dgm:prSet/>
      <dgm:spPr/>
      <dgm:t>
        <a:bodyPr/>
        <a:lstStyle/>
        <a:p>
          <a:endParaRPr lang="en-US"/>
        </a:p>
      </dgm:t>
    </dgm:pt>
    <dgm:pt modelId="{6A132B02-3083-4D2C-A459-104719A7488A}">
      <dgm:prSet/>
      <dgm:spPr/>
      <dgm:t>
        <a:bodyPr/>
        <a:lstStyle/>
        <a:p>
          <a:r>
            <a:rPr lang="fr-FR"/>
            <a:t>Programmes et progressions</a:t>
          </a:r>
          <a:endParaRPr lang="en-US"/>
        </a:p>
      </dgm:t>
    </dgm:pt>
    <dgm:pt modelId="{8E451649-492F-4EE0-AB72-F193C86BCCA0}" type="parTrans" cxnId="{FC2760A4-DDC3-4DCE-93E6-4D045FFFEE09}">
      <dgm:prSet/>
      <dgm:spPr/>
      <dgm:t>
        <a:bodyPr/>
        <a:lstStyle/>
        <a:p>
          <a:endParaRPr lang="en-US"/>
        </a:p>
      </dgm:t>
    </dgm:pt>
    <dgm:pt modelId="{243B377E-69FB-40F9-9826-0EAA0C84AF08}" type="sibTrans" cxnId="{FC2760A4-DDC3-4DCE-93E6-4D045FFFEE09}">
      <dgm:prSet/>
      <dgm:spPr/>
      <dgm:t>
        <a:bodyPr/>
        <a:lstStyle/>
        <a:p>
          <a:endParaRPr lang="en-US"/>
        </a:p>
      </dgm:t>
    </dgm:pt>
    <dgm:pt modelId="{AE926FB5-3013-40AC-BB00-3847BC422485}">
      <dgm:prSet/>
      <dgm:spPr/>
      <dgm:t>
        <a:bodyPr/>
        <a:lstStyle/>
        <a:p>
          <a:r>
            <a:rPr lang="fr-FR"/>
            <a:t>Carnet de suivi : harmonisation, question de la démarche d’évaluation</a:t>
          </a:r>
          <a:endParaRPr lang="en-US"/>
        </a:p>
      </dgm:t>
    </dgm:pt>
    <dgm:pt modelId="{B8CB42F9-9F5D-4290-BF38-B749B17E44A5}" type="parTrans" cxnId="{DC0EB5F9-126F-4645-AB25-3F7B171BA523}">
      <dgm:prSet/>
      <dgm:spPr/>
      <dgm:t>
        <a:bodyPr/>
        <a:lstStyle/>
        <a:p>
          <a:endParaRPr lang="en-US"/>
        </a:p>
      </dgm:t>
    </dgm:pt>
    <dgm:pt modelId="{9FA194BD-F7F8-4BC5-AA0D-1CBDF9621B60}" type="sibTrans" cxnId="{DC0EB5F9-126F-4645-AB25-3F7B171BA523}">
      <dgm:prSet/>
      <dgm:spPr/>
      <dgm:t>
        <a:bodyPr/>
        <a:lstStyle/>
        <a:p>
          <a:endParaRPr lang="en-US"/>
        </a:p>
      </dgm:t>
    </dgm:pt>
    <dgm:pt modelId="{A95D3CFE-5491-4B49-9E40-63EFCACA9AD9}">
      <dgm:prSet/>
      <dgm:spPr/>
      <dgm:t>
        <a:bodyPr/>
        <a:lstStyle/>
        <a:p>
          <a:r>
            <a:rPr lang="fr-FR"/>
            <a:t>Suivi des élèves (besoins particuliers)</a:t>
          </a:r>
          <a:endParaRPr lang="en-US"/>
        </a:p>
      </dgm:t>
    </dgm:pt>
    <dgm:pt modelId="{2805BB89-A938-42D5-8F5B-5025735B47FE}" type="parTrans" cxnId="{4BC9EAEE-EACF-41EB-852C-3E4F703D2224}">
      <dgm:prSet/>
      <dgm:spPr/>
      <dgm:t>
        <a:bodyPr/>
        <a:lstStyle/>
        <a:p>
          <a:endParaRPr lang="en-US"/>
        </a:p>
      </dgm:t>
    </dgm:pt>
    <dgm:pt modelId="{E6FBA413-1615-445E-AE2E-F01925C2A051}" type="sibTrans" cxnId="{4BC9EAEE-EACF-41EB-852C-3E4F703D2224}">
      <dgm:prSet/>
      <dgm:spPr/>
      <dgm:t>
        <a:bodyPr/>
        <a:lstStyle/>
        <a:p>
          <a:endParaRPr lang="en-US"/>
        </a:p>
      </dgm:t>
    </dgm:pt>
    <dgm:pt modelId="{1DC2EDAE-D5D4-454C-8613-E9F18D62C442}">
      <dgm:prSet/>
      <dgm:spPr/>
      <dgm:t>
        <a:bodyPr/>
        <a:lstStyle/>
        <a:p>
          <a:r>
            <a:rPr lang="fr-FR"/>
            <a:t>Points sur la vie de classe </a:t>
          </a:r>
          <a:endParaRPr lang="en-US"/>
        </a:p>
      </dgm:t>
    </dgm:pt>
    <dgm:pt modelId="{D0BCC12A-C8D9-4365-B7D9-4140FF19AEAB}" type="parTrans" cxnId="{1D7169F7-C58E-4AF9-AFCC-8E6FE982D1B7}">
      <dgm:prSet/>
      <dgm:spPr/>
      <dgm:t>
        <a:bodyPr/>
        <a:lstStyle/>
        <a:p>
          <a:endParaRPr lang="en-US"/>
        </a:p>
      </dgm:t>
    </dgm:pt>
    <dgm:pt modelId="{2E0887D7-1C84-4314-8763-4E0744B2FCFB}" type="sibTrans" cxnId="{1D7169F7-C58E-4AF9-AFCC-8E6FE982D1B7}">
      <dgm:prSet/>
      <dgm:spPr/>
      <dgm:t>
        <a:bodyPr/>
        <a:lstStyle/>
        <a:p>
          <a:endParaRPr lang="en-US"/>
        </a:p>
      </dgm:t>
    </dgm:pt>
    <dgm:pt modelId="{29F3A438-5991-BF4B-BBFA-576613139113}" type="pres">
      <dgm:prSet presAssocID="{5BD909B0-CBEF-4BEA-839B-8406E02E00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9AE576-7230-6947-A1AA-EA73FD7B8F63}" type="pres">
      <dgm:prSet presAssocID="{D7499595-B120-4A13-B0A3-FF90610962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990A35-76D5-9D4B-A017-00B8DA3D4513}" type="pres">
      <dgm:prSet presAssocID="{6C23B4DF-13CA-49BB-B6E7-7F2A1A01B06F}" presName="sibTrans" presStyleCnt="0"/>
      <dgm:spPr/>
    </dgm:pt>
    <dgm:pt modelId="{1BBF93B4-2AA4-404C-80BA-CFE93A9ADE9C}" type="pres">
      <dgm:prSet presAssocID="{6A132B02-3083-4D2C-A459-104719A748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31057A-1A25-0447-B8A7-CC5F41620EAB}" type="pres">
      <dgm:prSet presAssocID="{243B377E-69FB-40F9-9826-0EAA0C84AF08}" presName="sibTrans" presStyleCnt="0"/>
      <dgm:spPr/>
    </dgm:pt>
    <dgm:pt modelId="{439FEBCD-BC8C-514C-9AA6-851600DD2728}" type="pres">
      <dgm:prSet presAssocID="{AE926FB5-3013-40AC-BB00-3847BC4224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536A78-F277-B942-A2A3-2736C3EB444F}" type="pres">
      <dgm:prSet presAssocID="{9FA194BD-F7F8-4BC5-AA0D-1CBDF9621B60}" presName="sibTrans" presStyleCnt="0"/>
      <dgm:spPr/>
    </dgm:pt>
    <dgm:pt modelId="{70DA4721-9735-9347-908A-C2D2C17B53AE}" type="pres">
      <dgm:prSet presAssocID="{A95D3CFE-5491-4B49-9E40-63EFCACA9A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438431-6BE0-564C-A872-969F5A9BF22B}" type="pres">
      <dgm:prSet presAssocID="{E6FBA413-1615-445E-AE2E-F01925C2A051}" presName="sibTrans" presStyleCnt="0"/>
      <dgm:spPr/>
    </dgm:pt>
    <dgm:pt modelId="{4FE6BF58-CCF8-3345-8FC3-4FFF8E5C032A}" type="pres">
      <dgm:prSet presAssocID="{1DC2EDAE-D5D4-454C-8613-E9F18D62C4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55ABBA-DA30-4826-AA07-2AD59E061FE6}" srcId="{5BD909B0-CBEF-4BEA-839B-8406E02E0048}" destId="{D7499595-B120-4A13-B0A3-FF90610962D6}" srcOrd="0" destOrd="0" parTransId="{76501E84-D650-48E0-BC21-219B173696C4}" sibTransId="{6C23B4DF-13CA-49BB-B6E7-7F2A1A01B06F}"/>
    <dgm:cxn modelId="{DC0EB5F9-126F-4645-AB25-3F7B171BA523}" srcId="{5BD909B0-CBEF-4BEA-839B-8406E02E0048}" destId="{AE926FB5-3013-40AC-BB00-3847BC422485}" srcOrd="2" destOrd="0" parTransId="{B8CB42F9-9F5D-4290-BF38-B749B17E44A5}" sibTransId="{9FA194BD-F7F8-4BC5-AA0D-1CBDF9621B60}"/>
    <dgm:cxn modelId="{A69A36D3-51D8-C442-847E-79D9F96B21C4}" type="presOf" srcId="{6A132B02-3083-4D2C-A459-104719A7488A}" destId="{1BBF93B4-2AA4-404C-80BA-CFE93A9ADE9C}" srcOrd="0" destOrd="0" presId="urn:microsoft.com/office/officeart/2005/8/layout/default"/>
    <dgm:cxn modelId="{9279BA9C-548F-C141-9610-07637A5630DB}" type="presOf" srcId="{D7499595-B120-4A13-B0A3-FF90610962D6}" destId="{AD9AE576-7230-6947-A1AA-EA73FD7B8F63}" srcOrd="0" destOrd="0" presId="urn:microsoft.com/office/officeart/2005/8/layout/default"/>
    <dgm:cxn modelId="{DA968C00-1DBD-9847-850C-C412D4721860}" type="presOf" srcId="{A95D3CFE-5491-4B49-9E40-63EFCACA9AD9}" destId="{70DA4721-9735-9347-908A-C2D2C17B53AE}" srcOrd="0" destOrd="0" presId="urn:microsoft.com/office/officeart/2005/8/layout/default"/>
    <dgm:cxn modelId="{FC2760A4-DDC3-4DCE-93E6-4D045FFFEE09}" srcId="{5BD909B0-CBEF-4BEA-839B-8406E02E0048}" destId="{6A132B02-3083-4D2C-A459-104719A7488A}" srcOrd="1" destOrd="0" parTransId="{8E451649-492F-4EE0-AB72-F193C86BCCA0}" sibTransId="{243B377E-69FB-40F9-9826-0EAA0C84AF08}"/>
    <dgm:cxn modelId="{16B7AC41-BF12-7148-9CEA-5A980B919E1F}" type="presOf" srcId="{AE926FB5-3013-40AC-BB00-3847BC422485}" destId="{439FEBCD-BC8C-514C-9AA6-851600DD2728}" srcOrd="0" destOrd="0" presId="urn:microsoft.com/office/officeart/2005/8/layout/default"/>
    <dgm:cxn modelId="{1D7169F7-C58E-4AF9-AFCC-8E6FE982D1B7}" srcId="{5BD909B0-CBEF-4BEA-839B-8406E02E0048}" destId="{1DC2EDAE-D5D4-454C-8613-E9F18D62C442}" srcOrd="4" destOrd="0" parTransId="{D0BCC12A-C8D9-4365-B7D9-4140FF19AEAB}" sibTransId="{2E0887D7-1C84-4314-8763-4E0744B2FCFB}"/>
    <dgm:cxn modelId="{C17D7A58-23EA-C344-A36A-ABB4545FA028}" type="presOf" srcId="{5BD909B0-CBEF-4BEA-839B-8406E02E0048}" destId="{29F3A438-5991-BF4B-BBFA-576613139113}" srcOrd="0" destOrd="0" presId="urn:microsoft.com/office/officeart/2005/8/layout/default"/>
    <dgm:cxn modelId="{4BC9EAEE-EACF-41EB-852C-3E4F703D2224}" srcId="{5BD909B0-CBEF-4BEA-839B-8406E02E0048}" destId="{A95D3CFE-5491-4B49-9E40-63EFCACA9AD9}" srcOrd="3" destOrd="0" parTransId="{2805BB89-A938-42D5-8F5B-5025735B47FE}" sibTransId="{E6FBA413-1615-445E-AE2E-F01925C2A051}"/>
    <dgm:cxn modelId="{43F19ED1-92D2-CD43-8770-47781AD69ACF}" type="presOf" srcId="{1DC2EDAE-D5D4-454C-8613-E9F18D62C442}" destId="{4FE6BF58-CCF8-3345-8FC3-4FFF8E5C032A}" srcOrd="0" destOrd="0" presId="urn:microsoft.com/office/officeart/2005/8/layout/default"/>
    <dgm:cxn modelId="{B9F63A49-00C5-6542-AEEC-DCD2BAC9476F}" type="presParOf" srcId="{29F3A438-5991-BF4B-BBFA-576613139113}" destId="{AD9AE576-7230-6947-A1AA-EA73FD7B8F63}" srcOrd="0" destOrd="0" presId="urn:microsoft.com/office/officeart/2005/8/layout/default"/>
    <dgm:cxn modelId="{9EEFE088-B310-7245-8ED0-38BF0CAADAD7}" type="presParOf" srcId="{29F3A438-5991-BF4B-BBFA-576613139113}" destId="{C5990A35-76D5-9D4B-A017-00B8DA3D4513}" srcOrd="1" destOrd="0" presId="urn:microsoft.com/office/officeart/2005/8/layout/default"/>
    <dgm:cxn modelId="{8BE2011F-983C-F845-AD7A-734F2CA764AE}" type="presParOf" srcId="{29F3A438-5991-BF4B-BBFA-576613139113}" destId="{1BBF93B4-2AA4-404C-80BA-CFE93A9ADE9C}" srcOrd="2" destOrd="0" presId="urn:microsoft.com/office/officeart/2005/8/layout/default"/>
    <dgm:cxn modelId="{84C7F808-B17F-D445-94A5-77C0BAE31654}" type="presParOf" srcId="{29F3A438-5991-BF4B-BBFA-576613139113}" destId="{5631057A-1A25-0447-B8A7-CC5F41620EAB}" srcOrd="3" destOrd="0" presId="urn:microsoft.com/office/officeart/2005/8/layout/default"/>
    <dgm:cxn modelId="{2C1F0ED8-6DB9-584A-9B7A-A34C885759AF}" type="presParOf" srcId="{29F3A438-5991-BF4B-BBFA-576613139113}" destId="{439FEBCD-BC8C-514C-9AA6-851600DD2728}" srcOrd="4" destOrd="0" presId="urn:microsoft.com/office/officeart/2005/8/layout/default"/>
    <dgm:cxn modelId="{804F592A-2C50-974C-B486-BBF5C70DE584}" type="presParOf" srcId="{29F3A438-5991-BF4B-BBFA-576613139113}" destId="{66536A78-F277-B942-A2A3-2736C3EB444F}" srcOrd="5" destOrd="0" presId="urn:microsoft.com/office/officeart/2005/8/layout/default"/>
    <dgm:cxn modelId="{A2D49459-BA77-2645-A6A2-AD65971D1C48}" type="presParOf" srcId="{29F3A438-5991-BF4B-BBFA-576613139113}" destId="{70DA4721-9735-9347-908A-C2D2C17B53AE}" srcOrd="6" destOrd="0" presId="urn:microsoft.com/office/officeart/2005/8/layout/default"/>
    <dgm:cxn modelId="{D3064121-95D2-5640-B515-589B151E8843}" type="presParOf" srcId="{29F3A438-5991-BF4B-BBFA-576613139113}" destId="{33438431-6BE0-564C-A872-969F5A9BF22B}" srcOrd="7" destOrd="0" presId="urn:microsoft.com/office/officeart/2005/8/layout/default"/>
    <dgm:cxn modelId="{52899A28-43A4-224B-AE0D-B26BDA0BDEDA}" type="presParOf" srcId="{29F3A438-5991-BF4B-BBFA-576613139113}" destId="{4FE6BF58-CCF8-3345-8FC3-4FFF8E5C03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E576-7230-6947-A1AA-EA73FD7B8F63}">
      <dsp:nvSpPr>
        <dsp:cNvPr id="0" name=""/>
        <dsp:cNvSpPr/>
      </dsp:nvSpPr>
      <dsp:spPr>
        <a:xfrm>
          <a:off x="238244" y="1292"/>
          <a:ext cx="3137222" cy="1882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Organisation des réunions institutionnelles : mise en place des liaisons, projets pédagogiques</a:t>
          </a:r>
          <a:endParaRPr lang="en-US" sz="2200" kern="1200" dirty="0"/>
        </a:p>
      </dsp:txBody>
      <dsp:txXfrm>
        <a:off x="238244" y="1292"/>
        <a:ext cx="3137222" cy="1882333"/>
      </dsp:txXfrm>
    </dsp:sp>
    <dsp:sp modelId="{1BBF93B4-2AA4-404C-80BA-CFE93A9ADE9C}">
      <dsp:nvSpPr>
        <dsp:cNvPr id="0" name=""/>
        <dsp:cNvSpPr/>
      </dsp:nvSpPr>
      <dsp:spPr>
        <a:xfrm>
          <a:off x="3689188" y="1292"/>
          <a:ext cx="3137222" cy="18823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Programmes et progressions</a:t>
          </a:r>
          <a:endParaRPr lang="en-US" sz="2200" kern="1200"/>
        </a:p>
      </dsp:txBody>
      <dsp:txXfrm>
        <a:off x="3689188" y="1292"/>
        <a:ext cx="3137222" cy="1882333"/>
      </dsp:txXfrm>
    </dsp:sp>
    <dsp:sp modelId="{439FEBCD-BC8C-514C-9AA6-851600DD2728}">
      <dsp:nvSpPr>
        <dsp:cNvPr id="0" name=""/>
        <dsp:cNvSpPr/>
      </dsp:nvSpPr>
      <dsp:spPr>
        <a:xfrm>
          <a:off x="7140133" y="1292"/>
          <a:ext cx="3137222" cy="18823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Carnet de suivi : harmonisation, question de la démarche d’évaluation</a:t>
          </a:r>
          <a:endParaRPr lang="en-US" sz="2200" kern="1200"/>
        </a:p>
      </dsp:txBody>
      <dsp:txXfrm>
        <a:off x="7140133" y="1292"/>
        <a:ext cx="3137222" cy="1882333"/>
      </dsp:txXfrm>
    </dsp:sp>
    <dsp:sp modelId="{70DA4721-9735-9347-908A-C2D2C17B53AE}">
      <dsp:nvSpPr>
        <dsp:cNvPr id="0" name=""/>
        <dsp:cNvSpPr/>
      </dsp:nvSpPr>
      <dsp:spPr>
        <a:xfrm>
          <a:off x="1963716" y="2197348"/>
          <a:ext cx="3137222" cy="18823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Suivi des élèves (besoins particuliers)</a:t>
          </a:r>
          <a:endParaRPr lang="en-US" sz="2200" kern="1200"/>
        </a:p>
      </dsp:txBody>
      <dsp:txXfrm>
        <a:off x="1963716" y="2197348"/>
        <a:ext cx="3137222" cy="1882333"/>
      </dsp:txXfrm>
    </dsp:sp>
    <dsp:sp modelId="{4FE6BF58-CCF8-3345-8FC3-4FFF8E5C032A}">
      <dsp:nvSpPr>
        <dsp:cNvPr id="0" name=""/>
        <dsp:cNvSpPr/>
      </dsp:nvSpPr>
      <dsp:spPr>
        <a:xfrm>
          <a:off x="5414661" y="2197348"/>
          <a:ext cx="3137222" cy="18823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/>
            <a:t>Points sur la vie de classe </a:t>
          </a:r>
          <a:endParaRPr lang="en-US" sz="2200" kern="1200"/>
        </a:p>
      </dsp:txBody>
      <dsp:txXfrm>
        <a:off x="5414661" y="2197348"/>
        <a:ext cx="3137222" cy="188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3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80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031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16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46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67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44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4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9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1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48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82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5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4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5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9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420A-F31F-4D59-8A2F-EBFA9DBDCB2B}" type="datetimeFigureOut">
              <a:rPr lang="fr-FR" smtClean="0"/>
              <a:t>15/02/2019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ED2E70-A327-4D95-A5EF-DD177B5E4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16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maternelle.circo25.ac-besancon.fr/wp-content/uploads/sites/16/2019/01/Doc-8-stage-directeurs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aternelle.circo25.ac-besancon.fr/wp-content/uploads/sites/16/2019/01/Doc-9-PMI-Medecin-Anne-Ottman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97131/suivi-et-evaluation-a-l-ecole-maternelle.html" TargetMode="External"/><Relationship Id="rId2" Type="http://schemas.openxmlformats.org/officeDocument/2006/relationships/hyperlink" Target="http://www.education.gouv.fr/cid166/l-ecole-maternelle-organisation-programme-et-fonctionnemen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-besancon.fr/spip.php?article4457" TargetMode="External"/><Relationship Id="rId4" Type="http://schemas.openxmlformats.org/officeDocument/2006/relationships/hyperlink" Target="http://morteau.circo25.ac-besancon.fr/2018/10/19/fiche-repere_entretien_maternell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ourgoinjallieu.espace-famille.net/bourgoinjallieu/librairie_fichiers/charte_atsem.pdf" TargetMode="External"/><Relationship Id="rId2" Type="http://schemas.openxmlformats.org/officeDocument/2006/relationships/hyperlink" Target="http://www.ac-toulouse.fr/dsden46/cid111031/sante-de-l-elev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scol.education.fr/cid48582/guide-pratique-pour-la-direction-de-l-ecole-primaire.html" TargetMode="External"/><Relationship Id="rId5" Type="http://schemas.openxmlformats.org/officeDocument/2006/relationships/hyperlink" Target="http://cache.media.education.gouv.fr/file/Sante/22/9/brochure_dgesco_l_hygiene_et_la_sante_dans_les_ecoles_primaires_mars_2008_1_507229.pdf" TargetMode="External"/><Relationship Id="rId4" Type="http://schemas.openxmlformats.org/officeDocument/2006/relationships/hyperlink" Target="http://www.ac-grenoble.fr/ien.bourgoin1/IMG/pdf_Enseignant_ATSEM_Bourgoin_J_2011-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aternelle.circo25.ac-besancon.fr/wp-content/uploads/sites/16/2019/01/Doc-1-Form-DIR-1-A-Ottmann-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aternelle.circo25.ac-besancon.fr/wp-content/uploads/sites/16/2019/01/Doc-2-Plaquette-Ecole-PERGAUD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aternelle.circo25.ac-besancon.fr/wp-content/uploads/sites/16/2019/01/Doc-3-Fiche-Reperes-Entretien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UipF9llm4eMxNiTBUx9N36BCtDd2/6niQr5PIQvuYi1WAWMZ-gQ" TargetMode="External"/><Relationship Id="rId2" Type="http://schemas.openxmlformats.org/officeDocument/2006/relationships/hyperlink" Target="http://maternelle.circo25.ac-besancon.fr/wp-content/uploads/sites/16/2019/01/Doc-4-Cahier-accueil-EM-Petit-Chenois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aternelle.circo25.ac-besancon.fr/wp-content/uploads/sites/16/2019/01/Doc-6-Reperes-sur-les-temps-educatif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ernelle.circo25.ac-besancon.fr/wp-content/uploads/sites/16/2019/01/Doc-7-La_recreation_a_la_maternelle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Stage direction</a:t>
            </a:r>
            <a:br>
              <a:rPr lang="fr-FR" dirty="0" smtClean="0"/>
            </a:br>
            <a:r>
              <a:rPr lang="fr-FR" dirty="0" smtClean="0"/>
              <a:t>Ecole maternelle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Vendredi 25 janvier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374"/>
          </a:xfrm>
        </p:spPr>
        <p:txBody>
          <a:bodyPr/>
          <a:lstStyle/>
          <a:p>
            <a:r>
              <a:rPr lang="fr-FR" dirty="0" smtClean="0"/>
              <a:t>Septembre – La rentrée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64974"/>
            <a:ext cx="8596668" cy="5115339"/>
          </a:xfrm>
        </p:spPr>
        <p:txBody>
          <a:bodyPr>
            <a:noAutofit/>
          </a:bodyPr>
          <a:lstStyle/>
          <a:p>
            <a:r>
              <a:rPr lang="fr-FR" sz="1600" dirty="0"/>
              <a:t>ONDE : enquête de rentrée        </a:t>
            </a:r>
          </a:p>
          <a:p>
            <a:r>
              <a:rPr lang="fr-FR" sz="1600" dirty="0"/>
              <a:t>Le Jour </a:t>
            </a:r>
            <a:r>
              <a:rPr lang="fr-FR" sz="1600" dirty="0" smtClean="0"/>
              <a:t>J</a:t>
            </a:r>
            <a:r>
              <a:rPr lang="fr-FR" sz="1600" dirty="0"/>
              <a:t> </a:t>
            </a:r>
            <a:r>
              <a:rPr lang="fr-FR" sz="1600" dirty="0" smtClean="0"/>
              <a:t>: Accueil </a:t>
            </a:r>
            <a:r>
              <a:rPr lang="fr-FR" sz="1600" dirty="0"/>
              <a:t>spécifique des TPS/PS           </a:t>
            </a:r>
          </a:p>
          <a:p>
            <a:r>
              <a:rPr lang="fr-FR" sz="1600" dirty="0" smtClean="0"/>
              <a:t>Le Jour J : Accueil </a:t>
            </a:r>
            <a:r>
              <a:rPr lang="fr-FR" sz="1600" dirty="0"/>
              <a:t>des familles </a:t>
            </a:r>
            <a:r>
              <a:rPr lang="fr-FR" sz="1600" dirty="0" smtClean="0"/>
              <a:t>(circulation</a:t>
            </a:r>
            <a:r>
              <a:rPr lang="fr-FR" sz="1600" dirty="0"/>
              <a:t>, </a:t>
            </a:r>
            <a:r>
              <a:rPr lang="fr-FR" sz="1600" dirty="0" smtClean="0"/>
              <a:t>affichage)</a:t>
            </a:r>
            <a:endParaRPr lang="fr-FR" sz="1600" dirty="0"/>
          </a:p>
          <a:p>
            <a:r>
              <a:rPr lang="fr-FR" sz="1600" dirty="0"/>
              <a:t>Retrait de l’enfant : liste des personnes responsables / bus (spécifique à la rentrée)</a:t>
            </a:r>
          </a:p>
          <a:p>
            <a:r>
              <a:rPr lang="fr-FR" sz="1600" dirty="0" smtClean="0"/>
              <a:t>Présentation </a:t>
            </a:r>
            <a:r>
              <a:rPr lang="fr-FR" sz="1600" dirty="0"/>
              <a:t>de l’équipe : école/RASED/PMI médecin…</a:t>
            </a:r>
          </a:p>
          <a:p>
            <a:pPr lvl="1"/>
            <a:r>
              <a:rPr lang="fr-FR" dirty="0"/>
              <a:t>Equipes éducatives : modalités et partenaires (MDPH)</a:t>
            </a:r>
          </a:p>
          <a:p>
            <a:pPr lvl="1"/>
            <a:r>
              <a:rPr lang="fr-FR" dirty="0"/>
              <a:t>Organisation des temps d’accueil (périscolaire...)</a:t>
            </a:r>
          </a:p>
          <a:p>
            <a:pPr lvl="1"/>
            <a:r>
              <a:rPr lang="fr-FR" dirty="0"/>
              <a:t>Rythmes scolaires</a:t>
            </a:r>
          </a:p>
          <a:p>
            <a:pPr lvl="1"/>
            <a:r>
              <a:rPr lang="fr-FR" dirty="0"/>
              <a:t>Elections de représentants de parents d’élèves</a:t>
            </a:r>
          </a:p>
          <a:p>
            <a:pPr lvl="1"/>
            <a:r>
              <a:rPr lang="fr-FR" dirty="0"/>
              <a:t>Sécurité / PPMS / Assurance / Règlement intérieur</a:t>
            </a:r>
          </a:p>
          <a:p>
            <a:pPr lvl="1"/>
            <a:r>
              <a:rPr lang="fr-FR" dirty="0"/>
              <a:t>Communication : modalités, site internet</a:t>
            </a:r>
          </a:p>
          <a:p>
            <a:pPr lvl="1"/>
            <a:r>
              <a:rPr lang="fr-FR" dirty="0"/>
              <a:t>Projet pour l’enfant : fréquentation/ PAI / Inclusions</a:t>
            </a:r>
          </a:p>
          <a:p>
            <a:pPr lvl="1"/>
            <a:r>
              <a:rPr lang="fr-FR" dirty="0"/>
              <a:t>Carnet de suivi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596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65" y="0"/>
            <a:ext cx="10119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Septembre : la réunion de rentrée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88353"/>
            <a:ext cx="8596668" cy="4447404"/>
          </a:xfrm>
        </p:spPr>
        <p:txBody>
          <a:bodyPr>
            <a:noAutofit/>
          </a:bodyPr>
          <a:lstStyle/>
          <a:p>
            <a:r>
              <a:rPr lang="fr-FR" dirty="0"/>
              <a:t>Réunions de rentrée (dans les 15 jours)  Présentation de </a:t>
            </a:r>
            <a:r>
              <a:rPr lang="fr-FR" dirty="0" smtClean="0"/>
              <a:t>la </a:t>
            </a:r>
            <a:r>
              <a:rPr lang="fr-FR" dirty="0"/>
              <a:t>lettre de </a:t>
            </a:r>
            <a:r>
              <a:rPr lang="fr-FR" dirty="0" smtClean="0"/>
              <a:t>rentrée</a:t>
            </a:r>
            <a:endParaRPr lang="fr-FR" dirty="0"/>
          </a:p>
          <a:p>
            <a:r>
              <a:rPr lang="fr-FR" dirty="0"/>
              <a:t>Présentation de l’équipe : école/RASED/PMI médecin…</a:t>
            </a:r>
          </a:p>
          <a:p>
            <a:r>
              <a:rPr lang="fr-FR" dirty="0"/>
              <a:t>Equipes éducatives : modalités et partenaires (MDPH)</a:t>
            </a:r>
          </a:p>
          <a:p>
            <a:r>
              <a:rPr lang="fr-FR" dirty="0"/>
              <a:t>Organisation des temps d’accueil (périscolaire...)</a:t>
            </a:r>
          </a:p>
          <a:p>
            <a:r>
              <a:rPr lang="fr-FR" dirty="0"/>
              <a:t>Rythmes scolaires</a:t>
            </a:r>
          </a:p>
          <a:p>
            <a:r>
              <a:rPr lang="fr-FR" dirty="0"/>
              <a:t>Elections de représentants de parents d’élèves</a:t>
            </a:r>
          </a:p>
          <a:p>
            <a:r>
              <a:rPr lang="fr-FR" dirty="0"/>
              <a:t>Sécurité / PPMS / Assurance / Règlement intérieur</a:t>
            </a:r>
          </a:p>
          <a:p>
            <a:r>
              <a:rPr lang="fr-FR" dirty="0"/>
              <a:t>Communication : modalités, site internet</a:t>
            </a:r>
          </a:p>
          <a:p>
            <a:r>
              <a:rPr lang="fr-FR" dirty="0"/>
              <a:t>Projet pour l’enfant : fréquentation/ PAI / Inclusions</a:t>
            </a:r>
          </a:p>
          <a:p>
            <a:r>
              <a:rPr lang="fr-FR" dirty="0"/>
              <a:t>Carnet de </a:t>
            </a:r>
            <a:r>
              <a:rPr lang="fr-FR" dirty="0" smtClean="0"/>
              <a:t>suivi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0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09" y="0"/>
            <a:ext cx="10317191" cy="8253752"/>
          </a:xfrm>
          <a:prstGeom prst="rect">
            <a:avLst/>
          </a:prstGeom>
        </p:spPr>
      </p:pic>
      <p:sp>
        <p:nvSpPr>
          <p:cNvPr id="2" name="Étoile à 5 branches 1"/>
          <p:cNvSpPr/>
          <p:nvPr/>
        </p:nvSpPr>
        <p:spPr>
          <a:xfrm>
            <a:off x="11051176" y="2103120"/>
            <a:ext cx="509452" cy="431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2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période : après la rentrée</a:t>
            </a:r>
            <a:endParaRPr lang="fr-FR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3F4D2DE-864F-4257-A196-8D6B40821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78818"/>
              </p:ext>
            </p:extLst>
          </p:nvPr>
        </p:nvGraphicFramePr>
        <p:xfrm>
          <a:off x="0" y="1584372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378226" y="5883965"/>
            <a:ext cx="61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7"/>
              </a:rPr>
              <a:t>Document de présentation </a:t>
            </a:r>
            <a:r>
              <a:rPr lang="fr-FR" sz="2800" dirty="0" smtClean="0"/>
              <a:t>(Doc 8)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919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179A84B-DE0A-7240-B50F-9F3D80E1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44" y="2501660"/>
            <a:ext cx="5044641" cy="2736717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AF7694-BA48-5F44-882D-E1C3AFE03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358" y="2176445"/>
            <a:ext cx="3627063" cy="3387145"/>
          </a:xfrm>
        </p:spPr>
        <p:txBody>
          <a:bodyPr anchor="ctr">
            <a:normAutofit/>
          </a:bodyPr>
          <a:lstStyle/>
          <a:p>
            <a:r>
              <a:rPr lang="fr-FR" sz="2400" dirty="0"/>
              <a:t>Présentation de la vie de l’école</a:t>
            </a:r>
          </a:p>
          <a:p>
            <a:pPr>
              <a:buFont typeface="Wingdings" pitchFamily="2" charset="2"/>
              <a:buChar char="à"/>
            </a:pPr>
            <a:r>
              <a:rPr lang="fr-FR" sz="2400" dirty="0">
                <a:sym typeface="Wingdings" pitchFamily="2" charset="2"/>
              </a:rPr>
              <a:t>Exposition</a:t>
            </a:r>
          </a:p>
          <a:p>
            <a:pPr>
              <a:buFont typeface="Wingdings" pitchFamily="2" charset="2"/>
              <a:buChar char="à"/>
            </a:pPr>
            <a:r>
              <a:rPr lang="fr-FR" sz="2400" dirty="0" smtClean="0">
                <a:sym typeface="Wingdings" pitchFamily="2" charset="2"/>
              </a:rPr>
              <a:t>Film</a:t>
            </a:r>
            <a:endParaRPr lang="fr-FR" sz="2400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715CA55-A482-2343-B062-E72BF80621AB}"/>
              </a:ext>
            </a:extLst>
          </p:cNvPr>
          <p:cNvSpPr txBox="1">
            <a:spLocks/>
          </p:cNvSpPr>
          <p:nvPr/>
        </p:nvSpPr>
        <p:spPr>
          <a:xfrm>
            <a:off x="1286197" y="689113"/>
            <a:ext cx="4837043" cy="127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Première période : après la rentrée </a:t>
            </a:r>
          </a:p>
        </p:txBody>
      </p:sp>
    </p:spTree>
    <p:extLst>
      <p:ext uri="{BB962C8B-B14F-4D97-AF65-F5344CB8AC3E}">
        <p14:creationId xmlns:p14="http://schemas.microsoft.com/office/powerpoint/2010/main" val="4023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capture d’écran&#10;&#10;&#10;&#10;Description générée automatiquement">
            <a:extLst>
              <a:ext uri="{FF2B5EF4-FFF2-40B4-BE49-F238E27FC236}">
                <a16:creationId xmlns:a16="http://schemas.microsoft.com/office/drawing/2014/main" id="{B158C0B6-E388-C943-9D68-4638A96CB0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0928" y="0"/>
            <a:ext cx="4981072" cy="7090495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3715CA55-A482-2343-B062-E72BF80621AB}"/>
              </a:ext>
            </a:extLst>
          </p:cNvPr>
          <p:cNvSpPr txBox="1">
            <a:spLocks/>
          </p:cNvSpPr>
          <p:nvPr/>
        </p:nvSpPr>
        <p:spPr>
          <a:xfrm>
            <a:off x="1272945" y="225287"/>
            <a:ext cx="4837043" cy="127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Première période : après la rentrée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783351" y="1789527"/>
            <a:ext cx="5816232" cy="46642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600" b="1" dirty="0"/>
              <a:t>Élections des représentants de parents d’élèves</a:t>
            </a:r>
          </a:p>
          <a:p>
            <a:r>
              <a:rPr lang="fr-FR" dirty="0" smtClean="0"/>
              <a:t>Les </a:t>
            </a:r>
            <a:r>
              <a:rPr lang="fr-FR" dirty="0"/>
              <a:t>représentants de parents d'élèves sont élus au conseil d'école en nombre égal à celui </a:t>
            </a:r>
            <a:r>
              <a:rPr lang="fr-FR" dirty="0" smtClean="0"/>
              <a:t>des classes </a:t>
            </a:r>
            <a:r>
              <a:rPr lang="fr-FR" dirty="0"/>
              <a:t>de l'école (et autant de suppléants), article D. 411-1du code de l’éducation</a:t>
            </a:r>
          </a:p>
          <a:p>
            <a:r>
              <a:rPr lang="fr-FR" dirty="0"/>
              <a:t>Information donnée lors de la réunion de rentrée.</a:t>
            </a:r>
          </a:p>
          <a:p>
            <a:r>
              <a:rPr lang="fr-FR" dirty="0"/>
              <a:t>Les parents sont membres, à part entière, de la communauté éducative. Il importe de leur donner une information la plus complète et la plus claire possible quant à l’organisation des élections des représentants de parents d’élèves (note de service annuelle relative aux élections, circulaire n° 2006-137 du 25 août 2006 relative au rôle et à la place des parents à l’école). Dans ce cadre, il est indispensable de prévoir au cours de la réunion de rentrée, une information concernant l’organisation et les enjeux des élections.</a:t>
            </a:r>
          </a:p>
          <a:p>
            <a:r>
              <a:rPr lang="fr-FR" dirty="0"/>
              <a:t>Ces informations doivent être complétées par une note d’information adressée aux familles par voie postale ou par le biais du carnet de correspondance.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5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5919" y="2327030"/>
            <a:ext cx="4188016" cy="12408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A6FD0E-D392-D549-BFD0-0D8D71C34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714" y="2486057"/>
            <a:ext cx="3971221" cy="12408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Fiches de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renseignements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assurance</a:t>
            </a:r>
          </a:p>
        </p:txBody>
      </p:sp>
      <p:pic>
        <p:nvPicPr>
          <p:cNvPr id="7" name="Espace réservé du contenu 6" descr="Une image contenant capture d’écran&#10;&#10;&#10;&#10;Description générée automatiquement">
            <a:extLst>
              <a:ext uri="{FF2B5EF4-FFF2-40B4-BE49-F238E27FC236}">
                <a16:creationId xmlns:a16="http://schemas.microsoft.com/office/drawing/2014/main" id="{19D83523-5C44-A24D-BB03-40726DA15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4897" y="-95005"/>
            <a:ext cx="4867103" cy="6953005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3715CA55-A482-2343-B062-E72BF80621AB}"/>
              </a:ext>
            </a:extLst>
          </p:cNvPr>
          <p:cNvSpPr txBox="1">
            <a:spLocks/>
          </p:cNvSpPr>
          <p:nvPr/>
        </p:nvSpPr>
        <p:spPr>
          <a:xfrm>
            <a:off x="1035728" y="461473"/>
            <a:ext cx="4837043" cy="127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Première période : après la rentrée </a:t>
            </a:r>
          </a:p>
        </p:txBody>
      </p:sp>
    </p:spTree>
    <p:extLst>
      <p:ext uri="{BB962C8B-B14F-4D97-AF65-F5344CB8AC3E}">
        <p14:creationId xmlns:p14="http://schemas.microsoft.com/office/powerpoint/2010/main" val="27171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Octobre : partenariats : points de vigilance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ATSEM : réunion employeur / éducation nationale</a:t>
            </a:r>
            <a:endParaRPr lang="fr-FR" sz="2800" dirty="0"/>
          </a:p>
          <a:p>
            <a:r>
              <a:rPr lang="fr-FR" sz="2800" dirty="0" smtClean="0"/>
              <a:t>Bilan de rentrée</a:t>
            </a:r>
          </a:p>
          <a:p>
            <a:r>
              <a:rPr lang="fr-FR" sz="2800" dirty="0" smtClean="0"/>
              <a:t>Bilan périscolaire </a:t>
            </a:r>
          </a:p>
          <a:p>
            <a:r>
              <a:rPr lang="fr-FR" sz="2800" dirty="0" smtClean="0"/>
              <a:t>Santé : PMI et service de santé scolaire</a:t>
            </a:r>
          </a:p>
          <a:p>
            <a:endParaRPr lang="fr-FR" sz="2800" dirty="0"/>
          </a:p>
          <a:p>
            <a:pPr marL="0" indent="0" algn="ctr">
              <a:buNone/>
            </a:pPr>
            <a:r>
              <a:rPr lang="fr-FR" sz="2800" dirty="0" smtClean="0">
                <a:hlinkClick r:id="rId2"/>
              </a:rPr>
              <a:t>Document de présentation </a:t>
            </a:r>
            <a:r>
              <a:rPr lang="fr-FR" sz="2800" dirty="0" smtClean="0"/>
              <a:t>(Doc </a:t>
            </a:r>
            <a:r>
              <a:rPr lang="fr-FR" sz="2800" dirty="0"/>
              <a:t>9</a:t>
            </a:r>
            <a:r>
              <a:rPr lang="fr-F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50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311374"/>
          </a:xfrm>
        </p:spPr>
        <p:txBody>
          <a:bodyPr>
            <a:noAutofit/>
          </a:bodyPr>
          <a:lstStyle/>
          <a:p>
            <a:r>
              <a:rPr lang="fr-FR" sz="2400" dirty="0"/>
              <a:t>Communication : écoute et empathie, tonalité des messages,</a:t>
            </a:r>
          </a:p>
          <a:p>
            <a:r>
              <a:rPr lang="fr-FR" sz="2400" dirty="0"/>
              <a:t>Accompagnement à la parentalité</a:t>
            </a:r>
          </a:p>
          <a:p>
            <a:r>
              <a:rPr lang="fr-FR" sz="2400" dirty="0"/>
              <a:t>Assurer la dynamique pédagogique de l’école</a:t>
            </a:r>
          </a:p>
          <a:p>
            <a:r>
              <a:rPr lang="fr-FR" sz="2400" dirty="0"/>
              <a:t>Gestion de l’urgence : accueil des familles, à qui remettre l’enfant en situation non régulière</a:t>
            </a:r>
          </a:p>
          <a:p>
            <a:r>
              <a:rPr lang="fr-FR" sz="2400" dirty="0"/>
              <a:t>Communication à la hiérarchie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Compétences transversales à conduire sur </a:t>
            </a:r>
            <a:r>
              <a:rPr lang="fr-FR" dirty="0" smtClean="0"/>
              <a:t>l’année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Questionnements des directeurs d’école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8248"/>
            <a:ext cx="8596668" cy="5037827"/>
          </a:xfrm>
        </p:spPr>
        <p:txBody>
          <a:bodyPr>
            <a:normAutofit/>
          </a:bodyPr>
          <a:lstStyle/>
          <a:p>
            <a:r>
              <a:rPr lang="fr-FR" sz="2200" dirty="0" smtClean="0"/>
              <a:t>Absentéisme </a:t>
            </a:r>
            <a:r>
              <a:rPr lang="fr-FR" sz="2200" dirty="0"/>
              <a:t>en </a:t>
            </a:r>
            <a:r>
              <a:rPr lang="fr-FR" sz="2200" dirty="0" smtClean="0"/>
              <a:t>maternelle</a:t>
            </a:r>
          </a:p>
          <a:p>
            <a:r>
              <a:rPr lang="fr-FR" sz="2200" dirty="0" smtClean="0"/>
              <a:t>Gestion </a:t>
            </a:r>
            <a:r>
              <a:rPr lang="fr-FR" sz="2200" dirty="0"/>
              <a:t>du personnel ( ATSEM + service civique + stagiaire CAP</a:t>
            </a:r>
            <a:r>
              <a:rPr lang="fr-FR" sz="2200" dirty="0" smtClean="0"/>
              <a:t>): apprendre </a:t>
            </a:r>
            <a:r>
              <a:rPr lang="fr-FR" sz="2200" dirty="0"/>
              <a:t>à gérer au mieux les missions et les tâches de </a:t>
            </a:r>
            <a:r>
              <a:rPr lang="fr-FR" sz="2200" dirty="0" smtClean="0"/>
              <a:t>chacun,</a:t>
            </a:r>
          </a:p>
          <a:p>
            <a:r>
              <a:rPr lang="fr-FR" sz="2200" dirty="0" smtClean="0"/>
              <a:t>Propreté </a:t>
            </a:r>
            <a:r>
              <a:rPr lang="fr-FR" sz="2200" dirty="0"/>
              <a:t>en PS : comment gérer un enfant qui porte encore des </a:t>
            </a:r>
            <a:r>
              <a:rPr lang="fr-FR" sz="2200" dirty="0" smtClean="0"/>
              <a:t>couches ? Selon </a:t>
            </a:r>
            <a:r>
              <a:rPr lang="fr-FR" sz="2200" dirty="0"/>
              <a:t>les chartes des </a:t>
            </a:r>
            <a:r>
              <a:rPr lang="fr-FR" sz="2200" dirty="0" err="1" smtClean="0"/>
              <a:t>ATSEMs</a:t>
            </a:r>
            <a:r>
              <a:rPr lang="fr-FR" sz="2200" dirty="0" smtClean="0"/>
              <a:t>, </a:t>
            </a:r>
            <a:r>
              <a:rPr lang="fr-FR" sz="2200" dirty="0"/>
              <a:t>certaines n'ont pas le droit de changer des couches, donc comment faire ?</a:t>
            </a:r>
          </a:p>
          <a:p>
            <a:r>
              <a:rPr lang="fr-FR" sz="2200" dirty="0" smtClean="0"/>
              <a:t>Poux </a:t>
            </a:r>
            <a:r>
              <a:rPr lang="fr-FR" sz="2200" dirty="0"/>
              <a:t>à l'école ? </a:t>
            </a:r>
            <a:r>
              <a:rPr lang="fr-FR" sz="2200" dirty="0" smtClean="0"/>
              <a:t>Prévention, actions à mettre </a:t>
            </a:r>
            <a:r>
              <a:rPr lang="fr-FR" sz="2200" dirty="0"/>
              <a:t>en place ? </a:t>
            </a:r>
          </a:p>
          <a:p>
            <a:r>
              <a:rPr lang="fr-FR" sz="2200" dirty="0" smtClean="0"/>
              <a:t>Rentrée </a:t>
            </a:r>
            <a:r>
              <a:rPr lang="fr-FR" sz="2200" dirty="0"/>
              <a:t>2019 : future obligation scolaire dès 3 ans ;</a:t>
            </a:r>
            <a:r>
              <a:rPr lang="fr-FR" sz="2200" dirty="0" smtClean="0"/>
              <a:t> </a:t>
            </a:r>
            <a:r>
              <a:rPr lang="fr-FR" sz="2200" dirty="0"/>
              <a:t>et les après-midis pour la sieste </a:t>
            </a:r>
            <a:r>
              <a:rPr lang="fr-FR" sz="2200" dirty="0" smtClean="0"/>
              <a:t>?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7855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Bibliographie -</a:t>
            </a:r>
            <a:r>
              <a:rPr lang="fr-FR" dirty="0" err="1" smtClean="0"/>
              <a:t>Sitographie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4505860"/>
          </a:xfrm>
        </p:spPr>
        <p:txBody>
          <a:bodyPr>
            <a:normAutofit/>
          </a:bodyPr>
          <a:lstStyle/>
          <a:p>
            <a:r>
              <a:rPr lang="fr-FR" dirty="0" smtClean="0"/>
              <a:t>L’école maternelle (</a:t>
            </a:r>
            <a:r>
              <a:rPr lang="fr-FR" dirty="0" err="1" smtClean="0"/>
              <a:t>Eduscol</a:t>
            </a:r>
            <a:r>
              <a:rPr lang="fr-FR" dirty="0" smtClean="0"/>
              <a:t>) :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www.education.gouv.fr/cid166/l-ecole-maternelle-organisation-programme-et-fonctionnement.html</a:t>
            </a:r>
            <a:endParaRPr lang="fr-FR" dirty="0"/>
          </a:p>
          <a:p>
            <a:r>
              <a:rPr lang="fr-FR" dirty="0" smtClean="0"/>
              <a:t>Grille d’évaluation de fin de cycle 1 : 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eduscol.education.fr/cid97131/suivi-et-evaluation-a-l-ecole-maternelle.html</a:t>
            </a:r>
            <a:endParaRPr lang="fr-FR" dirty="0" smtClean="0"/>
          </a:p>
          <a:p>
            <a:r>
              <a:rPr lang="fr-FR" dirty="0" smtClean="0"/>
              <a:t>Mener un entretien avec les parents autour du cahier de suivi (réalisé par le groupe de travail) : </a:t>
            </a:r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morteau.circo25.ac-besancon.fr/2018/10/19/fiche-repere_entretien_maternelle/</a:t>
            </a:r>
            <a:endParaRPr lang="fr-FR" dirty="0" smtClean="0"/>
          </a:p>
          <a:p>
            <a:r>
              <a:rPr lang="en-US" dirty="0" err="1">
                <a:solidFill>
                  <a:schemeClr val="tx1"/>
                </a:solidFill>
              </a:rPr>
              <a:t>Exercices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sécurité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approche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maternelle</a:t>
            </a:r>
            <a:r>
              <a:rPr lang="en-US" dirty="0">
                <a:solidFill>
                  <a:schemeClr val="tx1"/>
                </a:solidFill>
              </a:rPr>
              <a:t>) 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www.ac-besancon.fr/spip.php?article4457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Liaison GS CP :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eduscol.education.fr/cid97131/suivi-et-evaluation-a-l-ecole-maternelle.html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0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8249"/>
            <a:ext cx="8596668" cy="4523113"/>
          </a:xfrm>
        </p:spPr>
        <p:txBody>
          <a:bodyPr>
            <a:normAutofit/>
          </a:bodyPr>
          <a:lstStyle/>
          <a:p>
            <a:r>
              <a:rPr lang="fr-FR" dirty="0"/>
              <a:t>La question des poux :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www.ac-toulouse.fr/dsden46/cid111031/sante-de-l-eleve.html</a:t>
            </a:r>
            <a:endParaRPr lang="fr-FR" dirty="0" smtClean="0"/>
          </a:p>
          <a:p>
            <a:r>
              <a:rPr lang="fr-FR" dirty="0"/>
              <a:t>Une charte des ATSEM :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bourgoinjallieu.espace-famille.net/bourgoinjallieu/librairie_fichiers/charte_atsem.pdf</a:t>
            </a:r>
            <a:endParaRPr lang="fr-FR" dirty="0" smtClean="0"/>
          </a:p>
          <a:p>
            <a:r>
              <a:rPr lang="fr-FR" dirty="0"/>
              <a:t>Document ATSEM :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www.ac-grenoble.fr/ien.bourgoin1/IMG/pdf_Enseignant_ATSEM_Bourgoin_J_2011-1.pdf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Hygiene </a:t>
            </a:r>
            <a:r>
              <a:rPr lang="en-US" dirty="0">
                <a:solidFill>
                  <a:schemeClr val="tx1"/>
                </a:solidFill>
              </a:rPr>
              <a:t>et santé 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http://cache.media.education.gouv.fr/file/Sante/22/9/brochure_dgesco_l_hygiene_et_la_sante_dans_les_ecoles_primaires_mars_2008_1_507229.pdf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fr-FR" dirty="0" smtClean="0"/>
              <a:t>La gestion d’école / le directeur (</a:t>
            </a:r>
            <a:r>
              <a:rPr lang="fr-FR" dirty="0" err="1" smtClean="0"/>
              <a:t>Eduscol</a:t>
            </a:r>
            <a:r>
              <a:rPr lang="fr-FR" dirty="0" smtClean="0"/>
              <a:t>) : </a:t>
            </a:r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eduscol.education.fr/cid48582/guide-pratique-pour-la-direction-de-l-ecole-primaire.html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204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Questionnements des directeurs d’école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8248"/>
            <a:ext cx="8596668" cy="5037827"/>
          </a:xfrm>
        </p:spPr>
        <p:txBody>
          <a:bodyPr>
            <a:normAutofit/>
          </a:bodyPr>
          <a:lstStyle/>
          <a:p>
            <a:r>
              <a:rPr lang="fr-FR" sz="2000" dirty="0"/>
              <a:t>Accueil d'un TPS en cours d'année déjà scolarisé ailleurs mais sans section de TPS dans l'école, est-on dans l'obligation de l'accueillir ou peut-il être accueilli dans une autre école de la ville qui a des TPS dans ses effectifs ?</a:t>
            </a:r>
          </a:p>
          <a:p>
            <a:r>
              <a:rPr lang="fr-FR" sz="2000" dirty="0"/>
              <a:t>Difficultés détectées chez des PS, vers qui peut-on diriger les parents autre que le RASED ?</a:t>
            </a:r>
          </a:p>
          <a:p>
            <a:r>
              <a:rPr lang="fr-FR" sz="2000" dirty="0" smtClean="0"/>
              <a:t>Comment </a:t>
            </a:r>
            <a:r>
              <a:rPr lang="fr-FR" sz="2000" dirty="0"/>
              <a:t>rédiger les emplois du temps de tous les adultes qui travaillent à l'école , à quel moment le faire, quels critères prendre pour être équitable </a:t>
            </a:r>
            <a:r>
              <a:rPr lang="fr-FR" sz="2000" dirty="0" smtClean="0"/>
              <a:t>?</a:t>
            </a:r>
          </a:p>
          <a:p>
            <a:r>
              <a:rPr lang="fr-FR" sz="2000" dirty="0" smtClean="0"/>
              <a:t>Comment </a:t>
            </a:r>
            <a:r>
              <a:rPr lang="fr-FR" sz="2000" dirty="0"/>
              <a:t>régler les retards des parents aux heures de sorties ( "je vais d'abord chercher le grand au CP</a:t>
            </a:r>
            <a:r>
              <a:rPr lang="fr-FR" sz="2000" dirty="0" smtClean="0"/>
              <a:t>.")</a:t>
            </a:r>
          </a:p>
          <a:p>
            <a:r>
              <a:rPr lang="fr-FR" sz="2000" dirty="0" smtClean="0"/>
              <a:t>Élève </a:t>
            </a:r>
            <a:r>
              <a:rPr lang="fr-FR" sz="2000" dirty="0"/>
              <a:t>absent sans justification le matin pris l'après midi ? (TPS </a:t>
            </a:r>
            <a:r>
              <a:rPr lang="fr-FR" sz="2000" dirty="0" err="1"/>
              <a:t>ps</a:t>
            </a:r>
            <a:r>
              <a:rPr lang="fr-F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l’école maternelle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91245"/>
            <a:ext cx="8596668" cy="3880773"/>
          </a:xfrm>
        </p:spPr>
        <p:txBody>
          <a:bodyPr>
            <a:noAutofit/>
          </a:bodyPr>
          <a:lstStyle/>
          <a:p>
            <a:r>
              <a:rPr lang="fr-FR" sz="3200" dirty="0"/>
              <a:t>Textes officiels</a:t>
            </a:r>
          </a:p>
          <a:p>
            <a:r>
              <a:rPr lang="fr-FR" sz="3200" dirty="0"/>
              <a:t>Communication </a:t>
            </a:r>
            <a:r>
              <a:rPr lang="fr-FR" sz="3200" dirty="0" smtClean="0"/>
              <a:t>famille</a:t>
            </a:r>
          </a:p>
          <a:p>
            <a:r>
              <a:rPr lang="fr-FR" sz="3200" dirty="0" smtClean="0"/>
              <a:t>Inscriptions</a:t>
            </a:r>
            <a:endParaRPr lang="fr-FR" sz="3200" dirty="0"/>
          </a:p>
          <a:p>
            <a:r>
              <a:rPr lang="fr-FR" sz="3200" dirty="0"/>
              <a:t>Écoles à fonctionnement particulier : classe dédiée, classe passerelle</a:t>
            </a:r>
          </a:p>
          <a:p>
            <a:pPr marL="0" indent="0" algn="ctr">
              <a:buNone/>
            </a:pPr>
            <a:r>
              <a:rPr lang="fr-FR" sz="3200" dirty="0" smtClean="0">
                <a:hlinkClick r:id="rId2"/>
              </a:rPr>
              <a:t>Document de présentation </a:t>
            </a:r>
            <a:r>
              <a:rPr lang="fr-FR" sz="3200" dirty="0" smtClean="0"/>
              <a:t>(Doc 1)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478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fr-FR" dirty="0"/>
              <a:t>Mai - Préparation de la </a:t>
            </a:r>
            <a:r>
              <a:rPr lang="fr-FR" dirty="0" smtClean="0"/>
              <a:t>rentrée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52754"/>
            <a:ext cx="8596668" cy="4609377"/>
          </a:xfrm>
        </p:spPr>
        <p:txBody>
          <a:bodyPr>
            <a:normAutofit/>
          </a:bodyPr>
          <a:lstStyle/>
          <a:p>
            <a:r>
              <a:rPr lang="fr-FR" sz="2800" dirty="0"/>
              <a:t>Premier accueil des nouvelles familles : </a:t>
            </a:r>
            <a:r>
              <a:rPr lang="fr-FR" sz="2800" dirty="0" smtClean="0"/>
              <a:t>engagement/fréquentation</a:t>
            </a:r>
          </a:p>
          <a:p>
            <a:r>
              <a:rPr lang="fr-FR" sz="2800" dirty="0"/>
              <a:t>Visite de l’école – présentation des </a:t>
            </a:r>
            <a:r>
              <a:rPr lang="fr-FR" sz="2800" dirty="0" smtClean="0"/>
              <a:t>locaux</a:t>
            </a:r>
          </a:p>
          <a:p>
            <a:r>
              <a:rPr lang="fr-FR" sz="2800" dirty="0" smtClean="0">
                <a:hlinkClick r:id="rId2"/>
              </a:rPr>
              <a:t>Plaquette de présentation </a:t>
            </a:r>
            <a:r>
              <a:rPr lang="fr-FR" sz="2800" dirty="0" smtClean="0"/>
              <a:t>(Doc 2)</a:t>
            </a:r>
            <a:endParaRPr lang="fr-FR" sz="2800" dirty="0"/>
          </a:p>
          <a:p>
            <a:r>
              <a:rPr lang="fr-FR" sz="2800" dirty="0" smtClean="0"/>
              <a:t>Formalités administratives</a:t>
            </a:r>
            <a:br>
              <a:rPr lang="fr-FR" sz="2800" dirty="0" smtClean="0"/>
            </a:br>
            <a:r>
              <a:rPr lang="fr-FR" sz="2800" dirty="0" smtClean="0"/>
              <a:t>(certificats</a:t>
            </a:r>
            <a:r>
              <a:rPr lang="fr-FR" sz="2800" dirty="0"/>
              <a:t>, feuilles de renseignement)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69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564661"/>
            <a:ext cx="7766936" cy="731520"/>
          </a:xfrm>
        </p:spPr>
        <p:txBody>
          <a:bodyPr/>
          <a:lstStyle/>
          <a:p>
            <a:pPr algn="ctr"/>
            <a:r>
              <a:rPr lang="fr-FR" dirty="0" smtClean="0"/>
              <a:t>Juin. Bilan Annuel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1894115"/>
            <a:ext cx="7766936" cy="4415246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50056"/>
              </p:ext>
            </p:extLst>
          </p:nvPr>
        </p:nvGraphicFramePr>
        <p:xfrm>
          <a:off x="1507067" y="1515293"/>
          <a:ext cx="7766936" cy="479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468">
                  <a:extLst>
                    <a:ext uri="{9D8B030D-6E8A-4147-A177-3AD203B41FA5}">
                      <a16:colId xmlns:a16="http://schemas.microsoft.com/office/drawing/2014/main" val="3507630168"/>
                    </a:ext>
                  </a:extLst>
                </a:gridCol>
                <a:gridCol w="3883468">
                  <a:extLst>
                    <a:ext uri="{9D8B030D-6E8A-4147-A177-3AD203B41FA5}">
                      <a16:colId xmlns:a16="http://schemas.microsoft.com/office/drawing/2014/main" val="959483395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Avec l’équipe enseignante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Avec les parents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82650"/>
                  </a:ext>
                </a:extLst>
              </a:tr>
              <a:tr h="220762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Conseil de cycle : bilan des acquis des élèves, des aides apportées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Liaison GS/CP:</a:t>
                      </a:r>
                      <a:r>
                        <a:rPr lang="fr-FR" baseline="0" dirty="0" smtClean="0"/>
                        <a:t> bilan</a:t>
                      </a:r>
                      <a:r>
                        <a:rPr lang="fr-FR" dirty="0" smtClean="0"/>
                        <a:t> : remplir la</a:t>
                      </a:r>
                      <a:r>
                        <a:rPr lang="fr-FR" baseline="0" dirty="0" smtClean="0"/>
                        <a:t> grille bilan (</a:t>
                      </a:r>
                      <a:r>
                        <a:rPr lang="fr-FR" baseline="0" dirty="0" err="1" smtClean="0"/>
                        <a:t>cf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Eduscol</a:t>
                      </a:r>
                      <a:r>
                        <a:rPr lang="fr-FR" baseline="0" dirty="0" smtClean="0"/>
                        <a:t>) et transmettre aux enseignants de CP, accompagner dans la réflexion pour la répartition des classes, renseigner pour les langues vivantes…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Dernier RDV : Doc 3 </a:t>
                      </a:r>
                      <a:r>
                        <a:rPr lang="fr-FR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2"/>
                        </a:rPr>
                        <a:t>entretien</a:t>
                      </a:r>
                      <a:r>
                        <a:rPr lang="fr-FR" dirty="0" smtClean="0"/>
                        <a:t>, présentation et discussion autour du carnet de suivi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Parents</a:t>
                      </a:r>
                      <a:r>
                        <a:rPr lang="fr-FR" baseline="0" dirty="0" smtClean="0"/>
                        <a:t> de GS : rencontre avec les futurs enseignants de CP (liaison GS-CP)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Equipes éducatives </a:t>
                      </a:r>
                      <a:r>
                        <a:rPr lang="fr-FR" baseline="0" dirty="0" smtClean="0"/>
                        <a:t>pour les passages anticipés (enseignants, parents, RASED…)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Pas de maintien possible sauf si notification de la MDPH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21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3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875212"/>
            <a:ext cx="7766936" cy="731520"/>
          </a:xfrm>
        </p:spPr>
        <p:txBody>
          <a:bodyPr/>
          <a:lstStyle/>
          <a:p>
            <a:pPr algn="ctr"/>
            <a:r>
              <a:rPr lang="fr-FR" sz="4400" dirty="0" smtClean="0"/>
              <a:t>Juin. </a:t>
            </a:r>
            <a:br>
              <a:rPr lang="fr-FR" sz="4400" dirty="0" smtClean="0"/>
            </a:br>
            <a:r>
              <a:rPr lang="fr-FR" sz="4400" dirty="0" smtClean="0"/>
              <a:t>Préparation de la rentrée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1894115"/>
            <a:ext cx="7766936" cy="4415246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83846"/>
              </p:ext>
            </p:extLst>
          </p:nvPr>
        </p:nvGraphicFramePr>
        <p:xfrm>
          <a:off x="1507067" y="1894115"/>
          <a:ext cx="7766936" cy="479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468">
                  <a:extLst>
                    <a:ext uri="{9D8B030D-6E8A-4147-A177-3AD203B41FA5}">
                      <a16:colId xmlns:a16="http://schemas.microsoft.com/office/drawing/2014/main" val="3507630168"/>
                    </a:ext>
                  </a:extLst>
                </a:gridCol>
                <a:gridCol w="3883468">
                  <a:extLst>
                    <a:ext uri="{9D8B030D-6E8A-4147-A177-3AD203B41FA5}">
                      <a16:colId xmlns:a16="http://schemas.microsoft.com/office/drawing/2014/main" val="959483395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Avec l’équipe enseignante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Avec les parents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82650"/>
                  </a:ext>
                </a:extLst>
              </a:tr>
              <a:tr h="220762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/>
                        <a:t>Conseil de cycle : réflexion sur la répartition</a:t>
                      </a:r>
                      <a:r>
                        <a:rPr lang="fr-FR" baseline="0" dirty="0" smtClean="0"/>
                        <a:t> des élèves, les emplois du temps (APC, Sieste, passages en salle d’hygiène, récréation), la répartition de la salle de motricité,…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Commandes et projets de classe en lien avec le projet d’école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Préparation du jour de la rentrée : rentrée échelonnée pour les élèves de TPS / PS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/>
                        <a:t>Rencontre des futurs enfants de TPS/PS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Portes ouvertes (quand ? Responsabilités des parents)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Livret d’accueil : format papier (</a:t>
                      </a:r>
                      <a:r>
                        <a:rPr lang="fr-FR" baseline="0" dirty="0" smtClean="0">
                          <a:hlinkClick r:id="rId2"/>
                        </a:rPr>
                        <a:t>Doc 4</a:t>
                      </a:r>
                      <a:r>
                        <a:rPr lang="fr-FR" baseline="0" dirty="0" smtClean="0"/>
                        <a:t>) ou numérique (</a:t>
                      </a:r>
                      <a:r>
                        <a:rPr lang="fr-FR" baseline="0" dirty="0" smtClean="0">
                          <a:hlinkClick r:id="rId3"/>
                        </a:rPr>
                        <a:t>Doc 5</a:t>
                      </a:r>
                      <a:r>
                        <a:rPr lang="fr-FR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Premiers échanges avec les parents : apprentissage de la propreté, projet de scolarisation (informer sur la rentrée échelonnée, temps de scolarisation aménageable…), date de la réunion d’information de la rentrée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21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8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460" y="400594"/>
            <a:ext cx="8596668" cy="869406"/>
          </a:xfrm>
        </p:spPr>
        <p:txBody>
          <a:bodyPr/>
          <a:lstStyle/>
          <a:p>
            <a:r>
              <a:rPr lang="fr-FR" dirty="0"/>
              <a:t>Juillet Aout – Préparation de la rentrée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7962" y="1270000"/>
            <a:ext cx="9122274" cy="5052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/>
              <a:t>Procédure administrative : directeur, PE et parents</a:t>
            </a:r>
          </a:p>
          <a:p>
            <a:r>
              <a:rPr lang="fr-FR" sz="2400" dirty="0"/>
              <a:t>Fiches de renseignements / ONDE (entrée des PS) </a:t>
            </a:r>
          </a:p>
          <a:p>
            <a:r>
              <a:rPr lang="fr-FR" sz="2400" dirty="0"/>
              <a:t>Organisation spécifique pour chaque enfant : organiser l’emploi du temps de l’enfant</a:t>
            </a:r>
          </a:p>
          <a:p>
            <a:r>
              <a:rPr lang="fr-FR" sz="2400" dirty="0"/>
              <a:t>Distribution des salles (motricité, cours…)</a:t>
            </a:r>
          </a:p>
          <a:p>
            <a:r>
              <a:rPr lang="fr-FR" sz="2400" dirty="0"/>
              <a:t>Passage en salle </a:t>
            </a:r>
            <a:r>
              <a:rPr lang="fr-FR" sz="2400" dirty="0" smtClean="0"/>
              <a:t>d’hygiène (temporalité, apprentissages)</a:t>
            </a:r>
            <a:endParaRPr lang="fr-FR" sz="2400" dirty="0"/>
          </a:p>
          <a:p>
            <a:r>
              <a:rPr lang="fr-FR" sz="2400" dirty="0"/>
              <a:t>Sécurité dans l’école (dortoirs, couloirs, salle de motricité...) – à l’extérieur (cour de récréation : organisation spécifique)</a:t>
            </a:r>
          </a:p>
          <a:p>
            <a:r>
              <a:rPr lang="fr-FR" sz="2400" dirty="0"/>
              <a:t>Emploi du temps des </a:t>
            </a:r>
            <a:r>
              <a:rPr lang="fr-FR" sz="2400" dirty="0" smtClean="0"/>
              <a:t>ATSEM</a:t>
            </a:r>
          </a:p>
          <a:p>
            <a:endParaRPr lang="fr-FR" sz="2400" dirty="0"/>
          </a:p>
          <a:p>
            <a:pPr marL="0" indent="0" algn="ctr">
              <a:buNone/>
            </a:pPr>
            <a:r>
              <a:rPr lang="fr-FR" sz="2400" dirty="0" smtClean="0">
                <a:hlinkClick r:id="rId2"/>
              </a:rPr>
              <a:t>Document de présentation </a:t>
            </a:r>
            <a:r>
              <a:rPr lang="fr-FR" sz="2400" dirty="0" smtClean="0"/>
              <a:t>(Doc 6)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7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130"/>
          </a:xfrm>
        </p:spPr>
        <p:txBody>
          <a:bodyPr/>
          <a:lstStyle/>
          <a:p>
            <a:r>
              <a:rPr lang="fr-FR" dirty="0" smtClean="0"/>
              <a:t>Exemple : la cour de récréation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913" y="2091606"/>
            <a:ext cx="4447312" cy="33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77334" y="1930400"/>
            <a:ext cx="3271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zones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Pour courir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Pour rouler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Calmes…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77333" y="3405809"/>
            <a:ext cx="2927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Surveillance et responsabilités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Gestion des services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Relation privilégiée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Temps d’apprentissage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49148" y="5697877"/>
            <a:ext cx="47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Document 7 «  la récréation en maternelle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9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873</TotalTime>
  <Words>937</Words>
  <Application>Microsoft Office PowerPoint</Application>
  <PresentationFormat>Grand écran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Facette</vt:lpstr>
      <vt:lpstr>Stage direction Ecole maternelle</vt:lpstr>
      <vt:lpstr>Questionnements des directeurs d’école</vt:lpstr>
      <vt:lpstr>Questionnements des directeurs d’école</vt:lpstr>
      <vt:lpstr>Qu’est-ce que l’école maternelle ?</vt:lpstr>
      <vt:lpstr>Mai - Préparation de la rentrée</vt:lpstr>
      <vt:lpstr>Juin. Bilan Annuel</vt:lpstr>
      <vt:lpstr>Juin.  Préparation de la rentrée</vt:lpstr>
      <vt:lpstr>Juillet Aout – Préparation de la rentrée </vt:lpstr>
      <vt:lpstr>Exemple : la cour de récréation</vt:lpstr>
      <vt:lpstr>Septembre – La rentrée</vt:lpstr>
      <vt:lpstr>Présentation PowerPoint</vt:lpstr>
      <vt:lpstr>Septembre : la réunion de rentrée</vt:lpstr>
      <vt:lpstr>Présentation PowerPoint</vt:lpstr>
      <vt:lpstr>Première période : après la rentrée</vt:lpstr>
      <vt:lpstr>Présentation PowerPoint</vt:lpstr>
      <vt:lpstr>Présentation PowerPoint</vt:lpstr>
      <vt:lpstr>Présentation PowerPoint</vt:lpstr>
      <vt:lpstr>Octobre : partenariats : points de vigilance</vt:lpstr>
      <vt:lpstr>Compétences transversales à conduire sur l’année </vt:lpstr>
      <vt:lpstr>Bibliographie -Sitographie</vt:lpstr>
      <vt:lpstr>Questions /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girardin</dc:creator>
  <cp:lastModifiedBy>girardin</cp:lastModifiedBy>
  <cp:revision>41</cp:revision>
  <dcterms:created xsi:type="dcterms:W3CDTF">2019-01-23T15:17:47Z</dcterms:created>
  <dcterms:modified xsi:type="dcterms:W3CDTF">2019-02-15T08:06:55Z</dcterms:modified>
</cp:coreProperties>
</file>